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6.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7.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8.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9.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0.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1.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7" r:id="rId2"/>
    <p:sldMasterId id="2147483689" r:id="rId3"/>
    <p:sldMasterId id="2147483706" r:id="rId4"/>
    <p:sldMasterId id="2147483718" r:id="rId5"/>
    <p:sldMasterId id="2147483735" r:id="rId6"/>
    <p:sldMasterId id="2147483747" r:id="rId7"/>
    <p:sldMasterId id="2147483759" r:id="rId8"/>
    <p:sldMasterId id="2147483776" r:id="rId9"/>
    <p:sldMasterId id="2147483793" r:id="rId10"/>
    <p:sldMasterId id="2147483805" r:id="rId11"/>
    <p:sldMasterId id="2147483822" r:id="rId12"/>
  </p:sldMasterIdLst>
  <p:sldIdLst>
    <p:sldId id="257" r:id="rId13"/>
    <p:sldId id="258" r:id="rId14"/>
    <p:sldId id="259" r:id="rId15"/>
    <p:sldId id="260" r:id="rId16"/>
    <p:sldId id="261" r:id="rId17"/>
    <p:sldId id="262" r:id="rId18"/>
    <p:sldId id="265" r:id="rId19"/>
    <p:sldId id="263" r:id="rId20"/>
    <p:sldId id="264" r:id="rId21"/>
    <p:sldId id="266" r:id="rId22"/>
    <p:sldId id="267" r:id="rId23"/>
    <p:sldId id="268" r:id="rId24"/>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58" autoAdjust="0"/>
    <p:restoredTop sz="94660"/>
  </p:normalViewPr>
  <p:slideViewPr>
    <p:cSldViewPr snapToGrid="0">
      <p:cViewPr varScale="1">
        <p:scale>
          <a:sx n="76" d="100"/>
          <a:sy n="76" d="100"/>
        </p:scale>
        <p:origin x="132" y="82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9.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4.xml"/><Relationship Id="rId20" Type="http://schemas.openxmlformats.org/officeDocument/2006/relationships/slide" Target="slides/slide8.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2.xml"/><Relationship Id="rId5" Type="http://schemas.openxmlformats.org/officeDocument/2006/relationships/slideMaster" Target="slideMasters/slideMaster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tableStyles" Target="tableStyles.xml"/><Relationship Id="rId10" Type="http://schemas.openxmlformats.org/officeDocument/2006/relationships/slideMaster" Target="slideMasters/slideMaster10.xml"/><Relationship Id="rId19" Type="http://schemas.openxmlformats.org/officeDocument/2006/relationships/slide" Target="slides/slide7.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AAQ-II AYP</a:t>
            </a:r>
            <a:r>
              <a:rPr lang="en-US" baseline="0" dirty="0" smtClean="0"/>
              <a:t> Results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Starting </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Sheet1!$A$2:$A$29</c:f>
              <c:strCache>
                <c:ptCount val="28"/>
                <c:pt idx="0">
                  <c:v>Participant</c:v>
                </c:pt>
                <c:pt idx="1">
                  <c:v>Participant</c:v>
                </c:pt>
                <c:pt idx="2">
                  <c:v>Participant</c:v>
                </c:pt>
                <c:pt idx="3">
                  <c:v>Participant</c:v>
                </c:pt>
                <c:pt idx="4">
                  <c:v>Participant</c:v>
                </c:pt>
                <c:pt idx="5">
                  <c:v>Participant</c:v>
                </c:pt>
                <c:pt idx="6">
                  <c:v>Participant</c:v>
                </c:pt>
                <c:pt idx="7">
                  <c:v>Participant</c:v>
                </c:pt>
                <c:pt idx="8">
                  <c:v>Participant</c:v>
                </c:pt>
                <c:pt idx="9">
                  <c:v>Participant</c:v>
                </c:pt>
                <c:pt idx="10">
                  <c:v>Participant</c:v>
                </c:pt>
                <c:pt idx="11">
                  <c:v>Participant</c:v>
                </c:pt>
                <c:pt idx="12">
                  <c:v>Participant</c:v>
                </c:pt>
                <c:pt idx="13">
                  <c:v>Participant</c:v>
                </c:pt>
                <c:pt idx="14">
                  <c:v>Participant</c:v>
                </c:pt>
                <c:pt idx="15">
                  <c:v>Participant</c:v>
                </c:pt>
                <c:pt idx="16">
                  <c:v>Participant</c:v>
                </c:pt>
                <c:pt idx="17">
                  <c:v>Participant</c:v>
                </c:pt>
                <c:pt idx="18">
                  <c:v>Participant</c:v>
                </c:pt>
                <c:pt idx="19">
                  <c:v>Participant</c:v>
                </c:pt>
                <c:pt idx="20">
                  <c:v>Participant</c:v>
                </c:pt>
                <c:pt idx="21">
                  <c:v>Participant</c:v>
                </c:pt>
                <c:pt idx="22">
                  <c:v>Participant</c:v>
                </c:pt>
                <c:pt idx="23">
                  <c:v>Participant</c:v>
                </c:pt>
                <c:pt idx="24">
                  <c:v>Participant</c:v>
                </c:pt>
                <c:pt idx="25">
                  <c:v>Participant</c:v>
                </c:pt>
                <c:pt idx="26">
                  <c:v>Participant</c:v>
                </c:pt>
                <c:pt idx="27">
                  <c:v>Participant</c:v>
                </c:pt>
              </c:strCache>
            </c:strRef>
          </c:cat>
          <c:val>
            <c:numRef>
              <c:f>Sheet1!$B$2:$B$29</c:f>
              <c:numCache>
                <c:formatCode>General</c:formatCode>
                <c:ptCount val="28"/>
                <c:pt idx="0">
                  <c:v>36</c:v>
                </c:pt>
                <c:pt idx="1">
                  <c:v>42</c:v>
                </c:pt>
                <c:pt idx="2">
                  <c:v>38</c:v>
                </c:pt>
                <c:pt idx="3">
                  <c:v>36</c:v>
                </c:pt>
                <c:pt idx="4">
                  <c:v>31</c:v>
                </c:pt>
                <c:pt idx="5">
                  <c:v>32</c:v>
                </c:pt>
                <c:pt idx="6">
                  <c:v>42</c:v>
                </c:pt>
                <c:pt idx="7">
                  <c:v>35</c:v>
                </c:pt>
                <c:pt idx="8">
                  <c:v>28</c:v>
                </c:pt>
                <c:pt idx="9">
                  <c:v>30</c:v>
                </c:pt>
                <c:pt idx="10">
                  <c:v>32</c:v>
                </c:pt>
                <c:pt idx="11">
                  <c:v>38</c:v>
                </c:pt>
                <c:pt idx="12">
                  <c:v>36</c:v>
                </c:pt>
                <c:pt idx="13">
                  <c:v>35</c:v>
                </c:pt>
                <c:pt idx="14">
                  <c:v>36</c:v>
                </c:pt>
                <c:pt idx="15">
                  <c:v>28</c:v>
                </c:pt>
                <c:pt idx="16">
                  <c:v>30</c:v>
                </c:pt>
                <c:pt idx="17">
                  <c:v>31</c:v>
                </c:pt>
                <c:pt idx="18">
                  <c:v>32</c:v>
                </c:pt>
                <c:pt idx="19">
                  <c:v>42</c:v>
                </c:pt>
                <c:pt idx="20">
                  <c:v>40</c:v>
                </c:pt>
                <c:pt idx="21">
                  <c:v>38</c:v>
                </c:pt>
                <c:pt idx="22">
                  <c:v>35</c:v>
                </c:pt>
                <c:pt idx="23">
                  <c:v>35</c:v>
                </c:pt>
                <c:pt idx="24">
                  <c:v>36</c:v>
                </c:pt>
                <c:pt idx="25">
                  <c:v>32</c:v>
                </c:pt>
                <c:pt idx="26">
                  <c:v>36</c:v>
                </c:pt>
                <c:pt idx="27">
                  <c:v>28</c:v>
                </c:pt>
              </c:numCache>
            </c:numRef>
          </c:val>
          <c:smooth val="0"/>
        </c:ser>
        <c:ser>
          <c:idx val="1"/>
          <c:order val="1"/>
          <c:tx>
            <c:strRef>
              <c:f>Sheet1!$C$1</c:f>
              <c:strCache>
                <c:ptCount val="1"/>
                <c:pt idx="0">
                  <c:v>Ending</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Sheet1!$A$2:$A$29</c:f>
              <c:strCache>
                <c:ptCount val="28"/>
                <c:pt idx="0">
                  <c:v>Participant</c:v>
                </c:pt>
                <c:pt idx="1">
                  <c:v>Participant</c:v>
                </c:pt>
                <c:pt idx="2">
                  <c:v>Participant</c:v>
                </c:pt>
                <c:pt idx="3">
                  <c:v>Participant</c:v>
                </c:pt>
                <c:pt idx="4">
                  <c:v>Participant</c:v>
                </c:pt>
                <c:pt idx="5">
                  <c:v>Participant</c:v>
                </c:pt>
                <c:pt idx="6">
                  <c:v>Participant</c:v>
                </c:pt>
                <c:pt idx="7">
                  <c:v>Participant</c:v>
                </c:pt>
                <c:pt idx="8">
                  <c:v>Participant</c:v>
                </c:pt>
                <c:pt idx="9">
                  <c:v>Participant</c:v>
                </c:pt>
                <c:pt idx="10">
                  <c:v>Participant</c:v>
                </c:pt>
                <c:pt idx="11">
                  <c:v>Participant</c:v>
                </c:pt>
                <c:pt idx="12">
                  <c:v>Participant</c:v>
                </c:pt>
                <c:pt idx="13">
                  <c:v>Participant</c:v>
                </c:pt>
                <c:pt idx="14">
                  <c:v>Participant</c:v>
                </c:pt>
                <c:pt idx="15">
                  <c:v>Participant</c:v>
                </c:pt>
                <c:pt idx="16">
                  <c:v>Participant</c:v>
                </c:pt>
                <c:pt idx="17">
                  <c:v>Participant</c:v>
                </c:pt>
                <c:pt idx="18">
                  <c:v>Participant</c:v>
                </c:pt>
                <c:pt idx="19">
                  <c:v>Participant</c:v>
                </c:pt>
                <c:pt idx="20">
                  <c:v>Participant</c:v>
                </c:pt>
                <c:pt idx="21">
                  <c:v>Participant</c:v>
                </c:pt>
                <c:pt idx="22">
                  <c:v>Participant</c:v>
                </c:pt>
                <c:pt idx="23">
                  <c:v>Participant</c:v>
                </c:pt>
                <c:pt idx="24">
                  <c:v>Participant</c:v>
                </c:pt>
                <c:pt idx="25">
                  <c:v>Participant</c:v>
                </c:pt>
                <c:pt idx="26">
                  <c:v>Participant</c:v>
                </c:pt>
                <c:pt idx="27">
                  <c:v>Participant</c:v>
                </c:pt>
              </c:strCache>
            </c:strRef>
          </c:cat>
          <c:val>
            <c:numRef>
              <c:f>Sheet1!$C$2:$C$29</c:f>
              <c:numCache>
                <c:formatCode>General</c:formatCode>
                <c:ptCount val="28"/>
                <c:pt idx="0">
                  <c:v>12</c:v>
                </c:pt>
                <c:pt idx="1">
                  <c:v>18</c:v>
                </c:pt>
                <c:pt idx="2">
                  <c:v>15</c:v>
                </c:pt>
                <c:pt idx="3">
                  <c:v>14</c:v>
                </c:pt>
                <c:pt idx="4">
                  <c:v>7</c:v>
                </c:pt>
                <c:pt idx="5">
                  <c:v>15</c:v>
                </c:pt>
                <c:pt idx="6">
                  <c:v>16</c:v>
                </c:pt>
                <c:pt idx="7">
                  <c:v>12</c:v>
                </c:pt>
                <c:pt idx="8">
                  <c:v>18</c:v>
                </c:pt>
                <c:pt idx="9">
                  <c:v>16</c:v>
                </c:pt>
                <c:pt idx="10">
                  <c:v>14</c:v>
                </c:pt>
                <c:pt idx="11">
                  <c:v>7</c:v>
                </c:pt>
                <c:pt idx="12">
                  <c:v>12</c:v>
                </c:pt>
                <c:pt idx="13">
                  <c:v>10</c:v>
                </c:pt>
                <c:pt idx="14">
                  <c:v>14</c:v>
                </c:pt>
                <c:pt idx="15">
                  <c:v>15</c:v>
                </c:pt>
                <c:pt idx="16">
                  <c:v>10</c:v>
                </c:pt>
                <c:pt idx="17">
                  <c:v>16</c:v>
                </c:pt>
                <c:pt idx="18">
                  <c:v>10</c:v>
                </c:pt>
                <c:pt idx="19">
                  <c:v>18</c:v>
                </c:pt>
                <c:pt idx="20">
                  <c:v>12</c:v>
                </c:pt>
                <c:pt idx="21">
                  <c:v>15</c:v>
                </c:pt>
                <c:pt idx="22">
                  <c:v>14</c:v>
                </c:pt>
                <c:pt idx="23">
                  <c:v>10</c:v>
                </c:pt>
                <c:pt idx="24">
                  <c:v>7</c:v>
                </c:pt>
                <c:pt idx="25">
                  <c:v>12</c:v>
                </c:pt>
                <c:pt idx="26">
                  <c:v>18</c:v>
                </c:pt>
                <c:pt idx="27">
                  <c:v>14</c:v>
                </c:pt>
              </c:numCache>
            </c:numRef>
          </c:val>
          <c:smooth val="0"/>
        </c:ser>
        <c:dLbls>
          <c:showLegendKey val="0"/>
          <c:showVal val="0"/>
          <c:showCatName val="0"/>
          <c:showSerName val="0"/>
          <c:showPercent val="0"/>
          <c:showBubbleSize val="0"/>
        </c:dLbls>
        <c:marker val="1"/>
        <c:smooth val="0"/>
        <c:axId val="200280496"/>
        <c:axId val="200282456"/>
      </c:lineChart>
      <c:catAx>
        <c:axId val="200280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0282456"/>
        <c:crosses val="autoZero"/>
        <c:auto val="1"/>
        <c:lblAlgn val="ctr"/>
        <c:lblOffset val="100"/>
        <c:noMultiLvlLbl val="0"/>
      </c:catAx>
      <c:valAx>
        <c:axId val="2002824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02804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7727862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19856522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23944125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6281409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08842687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427267538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8297537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27024589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1454118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32497458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38198543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7624472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78888984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09156299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856911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6267389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84156785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86271485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28703145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2501962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0014469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78782707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5825490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9390076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32354219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5777338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07102382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04985032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0104617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62124375"/>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71115884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103624697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6414224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9561863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122537484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6673298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573343093"/>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391424486"/>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74075669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7339856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62971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1778422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27467635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48876166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71164263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68665873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7916997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3565030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23907104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50444776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16803071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09779030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41006102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4827902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8384881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102528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6669434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3158743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4121902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858450485"/>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8672323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77450893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36205547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9962068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401608095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457681968"/>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821386024"/>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595602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29258957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81292600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51461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496570888"/>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1338694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6174916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98116441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4396568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5720598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0340096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78424917"/>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613105586"/>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74431438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6843097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941011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95609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094986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5523732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9381470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00538271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0870698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9203987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6189379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9002902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57441516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9115735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176778348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0699644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88604027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183450138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976093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64372651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8586450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75937071"/>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55433932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345656422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8147567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5596742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8568877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004256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612809985"/>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416242206"/>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68839472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0077532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628171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24533999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90849806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58016662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83021760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4695620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92802328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0990133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0629842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50966792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69857781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130998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19308708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5695322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r>
              <a:rPr lang="en-US" sz="8000" dirty="0">
                <a:ln w="3175" cmpd="sng">
                  <a:noFill/>
                </a:ln>
                <a:solidFill>
                  <a:srgbClr val="A53010"/>
                </a:solidFill>
                <a:latin typeface="Arial"/>
              </a:rPr>
              <a:t>”</a:t>
            </a:r>
          </a:p>
        </p:txBody>
      </p:sp>
    </p:spTree>
    <p:extLst>
      <p:ext uri="{BB962C8B-B14F-4D97-AF65-F5344CB8AC3E}">
        <p14:creationId xmlns:p14="http://schemas.microsoft.com/office/powerpoint/2010/main" val="298991667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92009372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3876841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27777645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05107244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2427688031"/>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3688035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351208981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403615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65253452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395155313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77820676"/>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076356163"/>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1654363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60096006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4065834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4769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1449549648"/>
      </p:ext>
    </p:extLst>
  </p:cSld>
  <p:clrMapOvr>
    <a:masterClrMapping/>
  </p:clrMapOvr>
  <p:extLst mod="1">
    <p:ext uri="{DCECCB84-F9BA-43D5-87BE-67443E8EF086}">
      <p15:sldGuideLst xmlns:p15="http://schemas.microsoft.com/office/powerpoint/2012/main">
        <p15:guide id="4294967295" orient="horz" pos="405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8326450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B996605C-F600-458E-A77E-6815D59AC545}" type="datetimeFigureOut">
              <a:rPr lang="en-US" smtClean="0">
                <a:solidFill>
                  <a:srgbClr val="FEFCF7"/>
                </a:solidFill>
              </a:rPr>
              <a:pPr/>
              <a:t>6/13/2016</a:t>
            </a:fld>
            <a:endParaRPr lang="en-US">
              <a:solidFill>
                <a:srgbClr val="FEFCF7"/>
              </a:solidFill>
            </a:endParaRPr>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a:solidFill>
                <a:srgbClr val="FEFCF7"/>
              </a:solidFill>
            </a:endParaRPr>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1B982C24-37D1-49A8-B85B-1836C78BA378}" type="slidenum">
              <a:rPr lang="en-US" smtClean="0">
                <a:solidFill>
                  <a:srgbClr val="FEFCF7"/>
                </a:solidFill>
              </a:rPr>
              <a:pPr/>
              <a:t>‹#›</a:t>
            </a:fld>
            <a:endParaRPr lang="en-US">
              <a:solidFill>
                <a:srgbClr val="FEFCF7"/>
              </a:solidFill>
            </a:endParaRPr>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156182830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74465043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8" name="Footer Placeholder 7"/>
          <p:cNvSpPr>
            <a:spLocks noGrp="1"/>
          </p:cNvSpPr>
          <p:nvPr>
            <p:ph type="ftr" sz="quarter" idx="11"/>
          </p:nvPr>
        </p:nvSpPr>
        <p:spPr/>
        <p:txBody>
          <a:bodyPr/>
          <a:lstStyle/>
          <a:p>
            <a:endParaRPr lang="en-US">
              <a:solidFill>
                <a:srgbClr val="121316">
                  <a:lumMod val="75000"/>
                  <a:lumOff val="25000"/>
                </a:srgbClr>
              </a:solidFill>
            </a:endParaRPr>
          </a:p>
        </p:txBody>
      </p:sp>
      <p:sp>
        <p:nvSpPr>
          <p:cNvPr id="9" name="Slide Number Placeholder 8"/>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53911188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4" name="Footer Placeholder 3"/>
          <p:cNvSpPr>
            <a:spLocks noGrp="1"/>
          </p:cNvSpPr>
          <p:nvPr>
            <p:ph type="ftr" sz="quarter" idx="11"/>
          </p:nvPr>
        </p:nvSpPr>
        <p:spPr/>
        <p:txBody>
          <a:bodyPr/>
          <a:lstStyle/>
          <a:p>
            <a:endParaRPr lang="en-US">
              <a:solidFill>
                <a:srgbClr val="121316">
                  <a:lumMod val="75000"/>
                  <a:lumOff val="25000"/>
                </a:srgbClr>
              </a:solidFill>
            </a:endParaRPr>
          </a:p>
        </p:txBody>
      </p:sp>
      <p:sp>
        <p:nvSpPr>
          <p:cNvPr id="5" name="Slide Number Placeholder 4"/>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41724064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21316">
                  <a:lumMod val="75000"/>
                  <a:lumOff val="25000"/>
                </a:srgbClr>
              </a:solidFill>
            </a:endParaRPr>
          </a:p>
        </p:txBody>
      </p:sp>
      <p:sp>
        <p:nvSpPr>
          <p:cNvPr id="4" name="Slide Number Placeholder 3"/>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2589326704"/>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smtClean="0"/>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14842134"/>
      </p:ext>
    </p:extLst>
  </p:cSld>
  <p:clrMapOvr>
    <a:masterClrMapping/>
  </p:clrMapOvr>
  <p:extLst mod="1">
    <p:ext uri="{DCECCB84-F9BA-43D5-87BE-67443E8EF086}">
      <p15:sldGuideLst xmlns:p15="http://schemas.microsoft.com/office/powerpoint/2012/main">
        <p15:guide id="4294967295" pos="54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1211898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a:solidFill>
                <a:srgbClr val="121316">
                  <a:lumMod val="75000"/>
                  <a:lumOff val="25000"/>
                </a:srgbClr>
              </a:solidFill>
            </a:endParaRPr>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15219086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p:txBody>
          <a:body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spTree>
    <p:extLst>
      <p:ext uri="{BB962C8B-B14F-4D97-AF65-F5344CB8AC3E}">
        <p14:creationId xmlns:p14="http://schemas.microsoft.com/office/powerpoint/2010/main" val="42093616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11"/>
          </p:nvPr>
        </p:nvSpPr>
        <p:spPr>
          <a:xfrm>
            <a:off x="2933699" y="6296615"/>
            <a:ext cx="5959577" cy="365125"/>
          </a:xfrm>
        </p:spPr>
        <p:txBody>
          <a:bodyPr/>
          <a:lstStyle/>
          <a:p>
            <a:endParaRPr lang="en-US">
              <a:solidFill>
                <a:srgbClr val="121316">
                  <a:lumMod val="75000"/>
                  <a:lumOff val="25000"/>
                </a:srgbClr>
              </a:solidFill>
            </a:endParaRPr>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0212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17118961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6106338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6123353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79445321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88273509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2543559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45652989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0.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slideLayout" Target="../slideLayouts/slideLayout148.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17" Type="http://schemas.openxmlformats.org/officeDocument/2006/relationships/theme" Target="../theme/theme11.xml"/><Relationship Id="rId2" Type="http://schemas.openxmlformats.org/officeDocument/2006/relationships/slideLayout" Target="../slideLayouts/slideLayout137.xml"/><Relationship Id="rId16" Type="http://schemas.openxmlformats.org/officeDocument/2006/relationships/slideLayout" Target="../slideLayouts/slideLayout151.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5" Type="http://schemas.openxmlformats.org/officeDocument/2006/relationships/slideLayout" Target="../slideLayouts/slideLayout15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14" Type="http://schemas.openxmlformats.org/officeDocument/2006/relationships/slideLayout" Target="../slideLayouts/slideLayout14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2.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theme" Target="../theme/theme3.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4.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theme" Target="../theme/theme5.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6.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7.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slideLayout" Target="../slideLayouts/slideLayout105.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theme" Target="../theme/theme8.xml"/><Relationship Id="rId2" Type="http://schemas.openxmlformats.org/officeDocument/2006/relationships/slideLayout" Target="../slideLayouts/slideLayout94.xml"/><Relationship Id="rId16" Type="http://schemas.openxmlformats.org/officeDocument/2006/relationships/slideLayout" Target="../slideLayouts/slideLayout108.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slideLayout" Target="../slideLayouts/slideLayout10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17" Type="http://schemas.openxmlformats.org/officeDocument/2006/relationships/theme" Target="../theme/theme9.xml"/><Relationship Id="rId2" Type="http://schemas.openxmlformats.org/officeDocument/2006/relationships/slideLayout" Target="../slideLayouts/slideLayout110.xml"/><Relationship Id="rId16" Type="http://schemas.openxmlformats.org/officeDocument/2006/relationships/slideLayout" Target="../slideLayouts/slideLayout124.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5" Type="http://schemas.openxmlformats.org/officeDocument/2006/relationships/slideLayout" Target="../slideLayouts/slideLayout12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28727093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1434481"/>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428369169"/>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 id="2147483818" r:id="rId13"/>
    <p:sldLayoutId id="2147483819" r:id="rId14"/>
    <p:sldLayoutId id="2147483820" r:id="rId15"/>
    <p:sldLayoutId id="2147483821"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6884876"/>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7610360"/>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489162926"/>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4206569"/>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072352872"/>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 id="2147483732" r:id="rId14"/>
    <p:sldLayoutId id="2147483733" r:id="rId15"/>
    <p:sldLayoutId id="2147483734"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2697078"/>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B996605C-F600-458E-A77E-6815D59AC545}" type="datetimeFigureOut">
              <a:rPr lang="en-US" smtClean="0">
                <a:solidFill>
                  <a:srgbClr val="121316">
                    <a:lumMod val="75000"/>
                    <a:lumOff val="25000"/>
                  </a:srgbClr>
                </a:solidFill>
              </a:rPr>
              <a:pPr/>
              <a:t>6/13/2016</a:t>
            </a:fld>
            <a:endParaRPr lang="en-US">
              <a:solidFill>
                <a:srgbClr val="121316">
                  <a:lumMod val="75000"/>
                  <a:lumOff val="25000"/>
                </a:srgbClr>
              </a:solidFill>
            </a:endParaRPr>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a:solidFill>
                <a:srgbClr val="121316">
                  <a:lumMod val="75000"/>
                  <a:lumOff val="25000"/>
                </a:srgbClr>
              </a:solidFill>
            </a:endParaRPr>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1B982C24-37D1-49A8-B85B-1836C78BA378}" type="slidenum">
              <a:rPr lang="en-US" smtClean="0">
                <a:solidFill>
                  <a:srgbClr val="121316">
                    <a:lumMod val="75000"/>
                    <a:lumOff val="25000"/>
                  </a:srgbClr>
                </a:solidFill>
              </a:rPr>
              <a:pPr/>
              <a:t>‹#›</a:t>
            </a:fld>
            <a:endParaRPr lang="en-US">
              <a:solidFill>
                <a:srgbClr val="121316">
                  <a:lumMod val="75000"/>
                  <a:lumOff val="25000"/>
                </a:srgbClr>
              </a:solidFill>
            </a:endParaRPr>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9549325"/>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pos="1848">
          <p15:clr>
            <a:srgbClr val="F26B43"/>
          </p15:clr>
        </p15:guide>
        <p15:guide id="4294967295" orient="horz" pos="3960">
          <p15:clr>
            <a:srgbClr val="F26B43"/>
          </p15:clr>
        </p15:guide>
        <p15:guide id="4294967295" orient="horz" pos="1536">
          <p15:clr>
            <a:srgbClr val="F26B43"/>
          </p15:clr>
        </p15:guide>
        <p15:guide id="4294967295" orient="horz" pos="3840">
          <p15:clr>
            <a:srgbClr val="F26B43"/>
          </p15:clr>
        </p15:guide>
        <p15:guide id="4294967295" pos="4416">
          <p15:clr>
            <a:srgbClr val="F26B43"/>
          </p15:clr>
        </p15:guide>
        <p15:guide id="4294967295" pos="4800">
          <p15:clr>
            <a:srgbClr val="F26B43"/>
          </p15:clr>
        </p15:guide>
        <p15:guide id="4294967295" orient="horz" pos="360">
          <p15:clr>
            <a:srgbClr val="F26B43"/>
          </p15:clr>
        </p15:guide>
        <p15:guide id="4294967295" pos="7368">
          <p15:clr>
            <a:srgbClr val="F26B43"/>
          </p15:clr>
        </p15:guide>
        <p15:guide id="4294967295" pos="24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1927309162"/>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9F8BA645-0765-4B8C-B9BC-8376BDB272D5}" type="datetimeFigureOut">
              <a:rPr lang="en-US" smtClean="0">
                <a:solidFill>
                  <a:prstClr val="black">
                    <a:tint val="75000"/>
                  </a:prstClr>
                </a:solidFill>
              </a:rPr>
              <a:pPr/>
              <a:t>6/13/2016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6EF0F72E-A347-4C50-86E5-4BA70EAC206C}" type="slidenum">
              <a:rPr lang="en-US" smtClean="0"/>
              <a:pPr/>
              <a:t>‹#›</a:t>
            </a:fld>
            <a:endParaRPr lang="en-US" dirty="0"/>
          </a:p>
        </p:txBody>
      </p:sp>
    </p:spTree>
    <p:extLst>
      <p:ext uri="{BB962C8B-B14F-4D97-AF65-F5344CB8AC3E}">
        <p14:creationId xmlns:p14="http://schemas.microsoft.com/office/powerpoint/2010/main" val="3472371592"/>
      </p:ext>
    </p:extLst>
  </p:cSld>
  <p:clrMap bg1="lt1" tx1="dk1" bg2="lt2" tx2="dk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2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pPr algn="ctr"/>
            <a:r>
              <a:rPr lang="en-US" dirty="0" smtClean="0"/>
              <a:t>Mental  Health Programming in a Correctional Setting</a:t>
            </a:r>
            <a:endParaRPr lang="en-US" dirty="0"/>
          </a:p>
        </p:txBody>
      </p:sp>
      <p:sp>
        <p:nvSpPr>
          <p:cNvPr id="3" name="Subtitle 2"/>
          <p:cNvSpPr>
            <a:spLocks noGrp="1"/>
          </p:cNvSpPr>
          <p:nvPr>
            <p:ph type="subTitle" idx="1"/>
          </p:nvPr>
        </p:nvSpPr>
        <p:spPr/>
        <p:txBody>
          <a:bodyPr>
            <a:normAutofit/>
          </a:bodyPr>
          <a:lstStyle/>
          <a:p>
            <a:pPr algn="ctr"/>
            <a:endParaRPr lang="en-US" sz="2400" dirty="0" smtClean="0"/>
          </a:p>
          <a:p>
            <a:pPr algn="ctr"/>
            <a:r>
              <a:rPr lang="en-US" sz="2400" dirty="0" smtClean="0"/>
              <a:t>Dr. Eric Rainey-Gibson and Jamie Davis</a:t>
            </a:r>
            <a:endParaRPr lang="en-US" sz="2400" dirty="0"/>
          </a:p>
        </p:txBody>
      </p:sp>
    </p:spTree>
    <p:extLst>
      <p:ext uri="{BB962C8B-B14F-4D97-AF65-F5344CB8AC3E}">
        <p14:creationId xmlns:p14="http://schemas.microsoft.com/office/powerpoint/2010/main" val="67923437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a:t>
            </a:r>
            <a:endParaRPr lang="en-US" dirty="0"/>
          </a:p>
        </p:txBody>
      </p:sp>
      <p:graphicFrame>
        <p:nvGraphicFramePr>
          <p:cNvPr id="11" name="Content Placeholder 10"/>
          <p:cNvGraphicFramePr>
            <a:graphicFrameLocks noGrp="1"/>
          </p:cNvGraphicFramePr>
          <p:nvPr>
            <p:ph idx="1"/>
          </p:nvPr>
        </p:nvGraphicFramePr>
        <p:xfrm>
          <a:off x="2933700" y="2438400"/>
          <a:ext cx="8770938" cy="36512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731586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Summary and Recommendations</a:t>
            </a:r>
            <a:endParaRPr lang="en-US" dirty="0"/>
          </a:p>
        </p:txBody>
      </p:sp>
      <p:sp>
        <p:nvSpPr>
          <p:cNvPr id="6" name="Content Placeholder 5"/>
          <p:cNvSpPr>
            <a:spLocks noGrp="1"/>
          </p:cNvSpPr>
          <p:nvPr>
            <p:ph idx="1"/>
          </p:nvPr>
        </p:nvSpPr>
        <p:spPr>
          <a:xfrm>
            <a:off x="2589212" y="2133600"/>
            <a:ext cx="8915400" cy="4419600"/>
          </a:xfrm>
        </p:spPr>
        <p:txBody>
          <a:bodyPr/>
          <a:lstStyle/>
          <a:p>
            <a:r>
              <a:rPr lang="en-US" dirty="0"/>
              <a:t>The purpose of the present study was to examine the use of Acceptance and Commitment Therapy in a group therapy format focused on inmates housed in a Maximum Security Correctional facility. </a:t>
            </a:r>
            <a:endParaRPr lang="en-US" dirty="0" smtClean="0"/>
          </a:p>
          <a:p>
            <a:endParaRPr lang="en-US" dirty="0" smtClean="0"/>
          </a:p>
          <a:p>
            <a:r>
              <a:rPr lang="en-US" dirty="0"/>
              <a:t>Preliminary observations and data suggest that the group therapy format is a feasible and constructive format in which to provide ACT in this setting. While data are largely preliminary they suggest some evidence that individuals provided with the ACT groups increased in their overall psychological flexibility, one of the core processes of the ACT model</a:t>
            </a:r>
            <a:r>
              <a:rPr lang="en-US" dirty="0" smtClean="0"/>
              <a:t>.</a:t>
            </a:r>
          </a:p>
          <a:p>
            <a:pPr marL="0" indent="0">
              <a:buNone/>
            </a:pPr>
            <a:endParaRPr lang="en-US" dirty="0" smtClean="0"/>
          </a:p>
          <a:p>
            <a:r>
              <a:rPr lang="en-US" dirty="0"/>
              <a:t>Future research should examine broader outcome measures and the overall impact of the group on correctional objectives and mental health symptomatology.</a:t>
            </a:r>
          </a:p>
          <a:p>
            <a:pPr marL="0" indent="0">
              <a:buNone/>
            </a:pPr>
            <a:endParaRPr lang="en-US" dirty="0"/>
          </a:p>
        </p:txBody>
      </p:sp>
    </p:spTree>
    <p:extLst>
      <p:ext uri="{BB962C8B-B14F-4D97-AF65-F5344CB8AC3E}">
        <p14:creationId xmlns:p14="http://schemas.microsoft.com/office/powerpoint/2010/main" val="39653085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References</a:t>
            </a:r>
            <a:endParaRPr lang="en-US" dirty="0"/>
          </a:p>
        </p:txBody>
      </p:sp>
      <p:sp>
        <p:nvSpPr>
          <p:cNvPr id="6" name="Content Placeholder 5"/>
          <p:cNvSpPr>
            <a:spLocks noGrp="1"/>
          </p:cNvSpPr>
          <p:nvPr>
            <p:ph idx="1"/>
          </p:nvPr>
        </p:nvSpPr>
        <p:spPr>
          <a:xfrm>
            <a:off x="2933700" y="2438399"/>
            <a:ext cx="8770571" cy="4110681"/>
          </a:xfrm>
        </p:spPr>
        <p:txBody>
          <a:bodyPr>
            <a:normAutofit fontScale="70000" lnSpcReduction="20000"/>
          </a:bodyPr>
          <a:lstStyle/>
          <a:p>
            <a:r>
              <a:rPr lang="en-US" dirty="0" err="1"/>
              <a:t>Amrod</a:t>
            </a:r>
            <a:r>
              <a:rPr lang="en-US" dirty="0"/>
              <a:t>, J. &amp; Hayes (2013). ACT for the Incarcerated. In R.C. </a:t>
            </a:r>
            <a:r>
              <a:rPr lang="en-US" dirty="0" err="1"/>
              <a:t>Tafrate</a:t>
            </a:r>
            <a:r>
              <a:rPr lang="en-US" dirty="0"/>
              <a:t> &amp; D. Mitchell (Eds.), Forensic CBT</a:t>
            </a:r>
            <a:r>
              <a:rPr lang="en-US" dirty="0" smtClean="0"/>
              <a:t>:</a:t>
            </a:r>
          </a:p>
          <a:p>
            <a:pPr marL="0" indent="0">
              <a:buNone/>
            </a:pPr>
            <a:r>
              <a:rPr lang="en-US" dirty="0"/>
              <a:t>	</a:t>
            </a:r>
            <a:r>
              <a:rPr lang="en-US" dirty="0" smtClean="0"/>
              <a:t> </a:t>
            </a:r>
            <a:r>
              <a:rPr lang="en-US" dirty="0"/>
              <a:t>A handbook for clinical practice. (pp.43-65). Oxford: Wiley-Blackwell.</a:t>
            </a:r>
          </a:p>
          <a:p>
            <a:pPr marL="0" indent="0">
              <a:buNone/>
            </a:pPr>
            <a:endParaRPr lang="en-US" dirty="0"/>
          </a:p>
          <a:p>
            <a:r>
              <a:rPr lang="en-US" dirty="0" err="1"/>
              <a:t>Correia</a:t>
            </a:r>
            <a:r>
              <a:rPr lang="en-US" dirty="0"/>
              <a:t>, K.M. (2009). A Handbook for Correctional Psychologists. Illinois: Charles C Thomas</a:t>
            </a:r>
            <a:r>
              <a:rPr lang="en-US" dirty="0" smtClean="0"/>
              <a:t>,</a:t>
            </a:r>
          </a:p>
          <a:p>
            <a:pPr marL="0" indent="0">
              <a:buNone/>
            </a:pPr>
            <a:r>
              <a:rPr lang="en-US" dirty="0"/>
              <a:t>	</a:t>
            </a:r>
            <a:r>
              <a:rPr lang="en-US" dirty="0" smtClean="0"/>
              <a:t> </a:t>
            </a:r>
            <a:r>
              <a:rPr lang="en-US" dirty="0"/>
              <a:t>Publisher, LTD.</a:t>
            </a:r>
          </a:p>
          <a:p>
            <a:pPr marL="0" indent="0">
              <a:buNone/>
            </a:pPr>
            <a:endParaRPr lang="en-US" dirty="0"/>
          </a:p>
          <a:p>
            <a:r>
              <a:rPr lang="en-US" dirty="0"/>
              <a:t>Haney, C. (2006) Reforming Punishment. Washington, D.C.: American Psychological Association.</a:t>
            </a:r>
          </a:p>
          <a:p>
            <a:endParaRPr lang="en-US" dirty="0"/>
          </a:p>
          <a:p>
            <a:r>
              <a:rPr lang="en-US" dirty="0"/>
              <a:t>Hayes, S. C., </a:t>
            </a:r>
            <a:r>
              <a:rPr lang="en-US" dirty="0" err="1"/>
              <a:t>Luoma</a:t>
            </a:r>
            <a:r>
              <a:rPr lang="en-US" dirty="0"/>
              <a:t>, J., Bond, F., Masuda, A., &amp; Lillis, J. (2006). Acceptance and Commitment Therapy: Model</a:t>
            </a:r>
            <a:r>
              <a:rPr lang="en-US" dirty="0" smtClean="0"/>
              <a:t>,</a:t>
            </a:r>
          </a:p>
          <a:p>
            <a:pPr marL="0" indent="0">
              <a:buNone/>
            </a:pPr>
            <a:r>
              <a:rPr lang="en-US" dirty="0"/>
              <a:t>	</a:t>
            </a:r>
            <a:r>
              <a:rPr lang="en-US" dirty="0" smtClean="0"/>
              <a:t> </a:t>
            </a:r>
            <a:r>
              <a:rPr lang="en-US" dirty="0"/>
              <a:t>processes, and outcomes. </a:t>
            </a:r>
            <a:r>
              <a:rPr lang="en-US" dirty="0" err="1"/>
              <a:t>Behaviour</a:t>
            </a:r>
            <a:r>
              <a:rPr lang="en-US" dirty="0"/>
              <a:t>         Research and Therapy, 44(1), 1-25.</a:t>
            </a:r>
          </a:p>
          <a:p>
            <a:pPr marL="0" indent="0">
              <a:buNone/>
            </a:pPr>
            <a:endParaRPr lang="en-US" dirty="0"/>
          </a:p>
          <a:p>
            <a:r>
              <a:rPr lang="en-US" dirty="0"/>
              <a:t>Hayes, S.C., </a:t>
            </a:r>
            <a:r>
              <a:rPr lang="en-US" dirty="0" err="1"/>
              <a:t>Strosahl</a:t>
            </a:r>
            <a:r>
              <a:rPr lang="en-US" dirty="0"/>
              <a:t>, K.D., &amp; Wilson, K.G. (1999). Acceptance and Commitment Therapy: An experiential </a:t>
            </a:r>
            <a:r>
              <a:rPr lang="en-US" dirty="0" smtClean="0"/>
              <a:t>approach</a:t>
            </a:r>
          </a:p>
          <a:p>
            <a:pPr marL="0" indent="0">
              <a:buNone/>
            </a:pPr>
            <a:r>
              <a:rPr lang="en-US" dirty="0"/>
              <a:t>	</a:t>
            </a:r>
            <a:r>
              <a:rPr lang="en-US" dirty="0" smtClean="0"/>
              <a:t> </a:t>
            </a:r>
            <a:r>
              <a:rPr lang="en-US" dirty="0"/>
              <a:t>to behavior change. New York: The Guilford Press.</a:t>
            </a:r>
          </a:p>
          <a:p>
            <a:endParaRPr lang="en-US" dirty="0"/>
          </a:p>
        </p:txBody>
      </p:sp>
    </p:spTree>
    <p:extLst>
      <p:ext uri="{BB962C8B-B14F-4D97-AF65-F5344CB8AC3E}">
        <p14:creationId xmlns:p14="http://schemas.microsoft.com/office/powerpoint/2010/main" val="22273557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33700" y="568345"/>
            <a:ext cx="8770571" cy="1336655"/>
          </a:xfrm>
        </p:spPr>
        <p:txBody>
          <a:bodyPr>
            <a:normAutofit fontScale="90000"/>
          </a:bodyPr>
          <a:lstStyle/>
          <a:p>
            <a:r>
              <a:rPr lang="en-US" dirty="0" smtClean="0"/>
              <a:t/>
            </a:r>
            <a:br>
              <a:rPr lang="en-US" dirty="0" smtClean="0"/>
            </a:br>
            <a:r>
              <a:rPr lang="en-US" dirty="0" smtClean="0"/>
              <a:t>Background</a:t>
            </a:r>
            <a:endParaRPr lang="en-US" dirty="0"/>
          </a:p>
        </p:txBody>
      </p:sp>
      <p:sp>
        <p:nvSpPr>
          <p:cNvPr id="3" name="Content Placeholder 2"/>
          <p:cNvSpPr>
            <a:spLocks noGrp="1"/>
          </p:cNvSpPr>
          <p:nvPr>
            <p:ph idx="1"/>
          </p:nvPr>
        </p:nvSpPr>
        <p:spPr>
          <a:xfrm>
            <a:off x="2933700" y="2247900"/>
            <a:ext cx="8770571" cy="4508500"/>
          </a:xfrm>
        </p:spPr>
        <p:txBody>
          <a:bodyPr>
            <a:normAutofit fontScale="25000" lnSpcReduction="20000"/>
          </a:bodyPr>
          <a:lstStyle/>
          <a:p>
            <a:r>
              <a:rPr lang="en-US" sz="5600" dirty="0"/>
              <a:t>The correctional system has long been purposed for rehabilitation of offenders from the first establishment of the penitentiary (McGuire, 2013). While throughout the history of prisons the pendulum has swung between rehabilitation and punishment ultimately the progressive goal is to provide a context for behavioral change and subsequently throughout the country evidence based programs proliferate (Haney, 2006). The evidence supports numerous programs that show a demonstrable effect in reducing recidivism (McGuire, 2013). Likewise from some of the earliest prisons there was the evident need to address offender’s mental health care. As we have seen over the past decades the number of offenders with mental health needs and concerns continues to grow and in many states the prison system rightly or wrongly has in some ways become the default mental health system (</a:t>
            </a:r>
            <a:r>
              <a:rPr lang="en-US" sz="5600" dirty="0" err="1"/>
              <a:t>Correia</a:t>
            </a:r>
            <a:r>
              <a:rPr lang="en-US" sz="5600" dirty="0"/>
              <a:t>, 2009). We know that many evidence based programs help in reducing recidivism we also know that we also have many evidence based psychotherapy interventions and an ethical and legal mandate to provide the best care we can to the offenders we are charged with overseeing. Acceptance and Commitment Therapy also has deep roots stretching back to some of the earliest developments in behavioral psychology. While some of the first principles were discussed in the late 1980’s ACT is deeply connected historically, philosophically and experimentally to the earliest developments of radical behaviorism and behavioral psychology (Hayes, </a:t>
            </a:r>
            <a:r>
              <a:rPr lang="en-US" sz="5600" dirty="0" err="1"/>
              <a:t>Strosahl</a:t>
            </a:r>
            <a:r>
              <a:rPr lang="en-US" sz="5600" dirty="0"/>
              <a:t>, &amp; Wilson, 1999). The past two decades has seen an incredible amount of growth in the articulation of ACT as a model of psychotherapeutic intervention along with the experimental evidence demonstrating effectiveness across a wide range of mental health concerns as well as some of the core components of the model and mechanisms of change (Hayes, </a:t>
            </a:r>
            <a:r>
              <a:rPr lang="en-US" sz="5600" dirty="0" err="1"/>
              <a:t>Luoma</a:t>
            </a:r>
            <a:r>
              <a:rPr lang="en-US" sz="5600" dirty="0"/>
              <a:t>, Bond, Masuda &amp; Lillis, 2006). The use of evidence based programs and methods is on the upswing in the correctional system. ACT shows promise in helping individuals cope with incarceration and mental health stressors and to be able to make significant and lasting behavior change (</a:t>
            </a:r>
            <a:r>
              <a:rPr lang="en-US" sz="5600" dirty="0" err="1"/>
              <a:t>Amrod</a:t>
            </a:r>
            <a:r>
              <a:rPr lang="en-US" sz="5600" dirty="0"/>
              <a:t> &amp; Hayes, 2013) Change that can affect our larger community. The following is an attempt to apply ACT in a correctional system. The hope is that future programs continue to develop refinements and strategies to implement ACT and subsequently demonstrate further empirical evidence of its effectiveness with a challenging population.</a:t>
            </a:r>
          </a:p>
          <a:p>
            <a:endParaRPr lang="en-US" dirty="0"/>
          </a:p>
        </p:txBody>
      </p:sp>
    </p:spTree>
    <p:extLst>
      <p:ext uri="{BB962C8B-B14F-4D97-AF65-F5344CB8AC3E}">
        <p14:creationId xmlns:p14="http://schemas.microsoft.com/office/powerpoint/2010/main" val="39335710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Need for Mental Health Services</a:t>
            </a:r>
            <a:endParaRPr lang="en-US" dirty="0"/>
          </a:p>
        </p:txBody>
      </p:sp>
      <p:sp>
        <p:nvSpPr>
          <p:cNvPr id="3" name="Content Placeholder 2"/>
          <p:cNvSpPr>
            <a:spLocks noGrp="1"/>
          </p:cNvSpPr>
          <p:nvPr>
            <p:ph idx="1"/>
          </p:nvPr>
        </p:nvSpPr>
        <p:spPr>
          <a:xfrm>
            <a:off x="2589212" y="1549400"/>
            <a:ext cx="8915400" cy="5308600"/>
          </a:xfrm>
        </p:spPr>
        <p:txBody>
          <a:bodyPr>
            <a:normAutofit lnSpcReduction="10000"/>
          </a:bodyPr>
          <a:lstStyle/>
          <a:p>
            <a:r>
              <a:rPr lang="en-US" dirty="0" smtClean="0"/>
              <a:t>Today Correctional Institutions are managing more and more mentally ill individuals</a:t>
            </a:r>
          </a:p>
          <a:p>
            <a:r>
              <a:rPr lang="en-US" dirty="0" smtClean="0"/>
              <a:t>For example, WSP currently has 1076 mentally ill </a:t>
            </a:r>
            <a:r>
              <a:rPr lang="en-US" dirty="0" smtClean="0"/>
              <a:t>offenders</a:t>
            </a:r>
          </a:p>
          <a:p>
            <a:r>
              <a:rPr lang="en-US" dirty="0"/>
              <a:t>Both at the Federal and the State level, there is increasing attention being placed on segregated offenders in a prison population </a:t>
            </a:r>
            <a:r>
              <a:rPr lang="en-US" dirty="0" smtClean="0"/>
              <a:t>setting</a:t>
            </a:r>
            <a:endParaRPr lang="en-US" dirty="0" smtClean="0"/>
          </a:p>
          <a:p>
            <a:r>
              <a:rPr lang="en-US" dirty="0" smtClean="0"/>
              <a:t>There is a push at the Headquarters level to be providing programming to offenders.  Within WSP’s IMU, the goal is for every single offender to be participating in a skill building/enhancement </a:t>
            </a:r>
            <a:r>
              <a:rPr lang="en-US" dirty="0" smtClean="0"/>
              <a:t>group</a:t>
            </a:r>
          </a:p>
          <a:p>
            <a:r>
              <a:rPr lang="en-US" dirty="0"/>
              <a:t>As such, there is a need to identify and address the psychosocial needs of this at risk population using culturally relevant and accepted methods. </a:t>
            </a:r>
            <a:endParaRPr lang="en-US" dirty="0" smtClean="0"/>
          </a:p>
          <a:p>
            <a:r>
              <a:rPr lang="en-US" dirty="0"/>
              <a:t>Acceptance and Commitment Therapy (ACT) principles, though relatively new to the prison culture is proving effective in working with this particular population.</a:t>
            </a:r>
            <a:endParaRPr lang="en-US" dirty="0" smtClean="0"/>
          </a:p>
          <a:p>
            <a:r>
              <a:rPr lang="en-US" dirty="0" smtClean="0"/>
              <a:t>Frequency of Use of Force incidents declines with programming</a:t>
            </a:r>
          </a:p>
          <a:p>
            <a:r>
              <a:rPr lang="en-US" dirty="0" smtClean="0"/>
              <a:t>Frequency of mental health crisis contacts decline with programming which results in a decline of mental health hospitalizations</a:t>
            </a:r>
          </a:p>
          <a:p>
            <a:endParaRPr lang="en-US" i="1" dirty="0" smtClean="0"/>
          </a:p>
          <a:p>
            <a:pPr marL="0" indent="0">
              <a:buNone/>
            </a:pPr>
            <a:endParaRPr lang="en-US" i="1" dirty="0"/>
          </a:p>
        </p:txBody>
      </p:sp>
    </p:spTree>
    <p:extLst>
      <p:ext uri="{BB962C8B-B14F-4D97-AF65-F5344CB8AC3E}">
        <p14:creationId xmlns:p14="http://schemas.microsoft.com/office/powerpoint/2010/main" val="207216491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Purpose	</a:t>
            </a:r>
            <a:endParaRPr lang="en-US" dirty="0"/>
          </a:p>
        </p:txBody>
      </p:sp>
      <p:sp>
        <p:nvSpPr>
          <p:cNvPr id="3" name="Content Placeholder 2"/>
          <p:cNvSpPr>
            <a:spLocks noGrp="1"/>
          </p:cNvSpPr>
          <p:nvPr>
            <p:ph idx="1"/>
          </p:nvPr>
        </p:nvSpPr>
        <p:spPr/>
        <p:txBody>
          <a:bodyPr>
            <a:normAutofit fontScale="70000" lnSpcReduction="20000"/>
          </a:bodyPr>
          <a:lstStyle/>
          <a:p>
            <a:r>
              <a:rPr lang="en-US" dirty="0"/>
              <a:t>The purpose of the Achieving Your Potential (AYP) program is to:</a:t>
            </a:r>
          </a:p>
          <a:p>
            <a:pPr marL="0" indent="0">
              <a:buNone/>
            </a:pPr>
            <a:endParaRPr lang="en-US" dirty="0"/>
          </a:p>
          <a:p>
            <a:pPr lvl="0"/>
            <a:r>
              <a:rPr lang="en-US" dirty="0"/>
              <a:t>To provide an environment that encourages growth and change by assisting mentally ill offenders in learning the skills necessary to promote in custody level and live safely in a general population or a community setting with outpatient support.</a:t>
            </a:r>
          </a:p>
          <a:p>
            <a:pPr lvl="0"/>
            <a:r>
              <a:rPr lang="en-US" dirty="0"/>
              <a:t>Promote a successful transition from Ad </a:t>
            </a:r>
            <a:r>
              <a:rPr lang="en-US" dirty="0" err="1"/>
              <a:t>Seg</a:t>
            </a:r>
            <a:r>
              <a:rPr lang="en-US" dirty="0"/>
              <a:t> or Intensive Management Status (IMS) to the Residential Mental Health program or a general population living unit due to a decrease in crisis contacts related to self-harm, acting out/aggression, or isolating behavior and an increase in medication compliance and self-management skills.</a:t>
            </a:r>
          </a:p>
          <a:p>
            <a:pPr marL="0" indent="0">
              <a:buNone/>
            </a:pPr>
            <a:r>
              <a:rPr lang="en-US" dirty="0"/>
              <a:t> </a:t>
            </a:r>
          </a:p>
          <a:p>
            <a:pPr lvl="0"/>
            <a:r>
              <a:rPr lang="en-US" dirty="0"/>
              <a:t>Reduce recidivism to the IMU/ISU through encouragement of appropriate behavior, participation in programs to develop coping strategies and pro-social skills, and the offer of opportunities to practice those skills in a safe, but less restrictive setting, and;</a:t>
            </a:r>
          </a:p>
          <a:p>
            <a:endParaRPr lang="en-US" dirty="0"/>
          </a:p>
          <a:p>
            <a:pPr lvl="0"/>
            <a:r>
              <a:rPr lang="en-US" dirty="0"/>
              <a:t>Promote the participating offenders to a less restrictive custody setting.</a:t>
            </a:r>
          </a:p>
          <a:p>
            <a:pPr marL="0" indent="0">
              <a:buNone/>
            </a:pPr>
            <a:endParaRPr lang="en-US" dirty="0"/>
          </a:p>
        </p:txBody>
      </p:sp>
    </p:spTree>
    <p:extLst>
      <p:ext uri="{BB962C8B-B14F-4D97-AF65-F5344CB8AC3E}">
        <p14:creationId xmlns:p14="http://schemas.microsoft.com/office/powerpoint/2010/main" val="210453996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of Delivering Mental Health Services</a:t>
            </a:r>
            <a:endParaRPr lang="en-US" dirty="0"/>
          </a:p>
        </p:txBody>
      </p:sp>
      <p:sp>
        <p:nvSpPr>
          <p:cNvPr id="3" name="Content Placeholder 2"/>
          <p:cNvSpPr>
            <a:spLocks noGrp="1"/>
          </p:cNvSpPr>
          <p:nvPr>
            <p:ph idx="1"/>
          </p:nvPr>
        </p:nvSpPr>
        <p:spPr>
          <a:xfrm>
            <a:off x="2589212" y="2133600"/>
            <a:ext cx="8915400" cy="4292252"/>
          </a:xfrm>
        </p:spPr>
        <p:txBody>
          <a:bodyPr>
            <a:normAutofit lnSpcReduction="10000"/>
          </a:bodyPr>
          <a:lstStyle/>
          <a:p>
            <a:r>
              <a:rPr lang="en-US" dirty="0" smtClean="0"/>
              <a:t>Challenges</a:t>
            </a:r>
          </a:p>
          <a:p>
            <a:pPr lvl="1"/>
            <a:r>
              <a:rPr lang="en-US" dirty="0" smtClean="0"/>
              <a:t>Custody Levels</a:t>
            </a:r>
          </a:p>
          <a:p>
            <a:pPr lvl="2"/>
            <a:r>
              <a:rPr lang="en-US" dirty="0" smtClean="0"/>
              <a:t>Maximum, Close, Medium, Minimum</a:t>
            </a:r>
          </a:p>
          <a:p>
            <a:pPr lvl="1"/>
            <a:r>
              <a:rPr lang="en-US" dirty="0" smtClean="0"/>
              <a:t>STG Affiliations</a:t>
            </a:r>
          </a:p>
          <a:p>
            <a:pPr lvl="2"/>
            <a:r>
              <a:rPr lang="en-US" dirty="0" smtClean="0"/>
              <a:t>Separate quads for the </a:t>
            </a:r>
            <a:r>
              <a:rPr lang="en-US" dirty="0" err="1" smtClean="0"/>
              <a:t>Nortenos</a:t>
            </a:r>
            <a:r>
              <a:rPr lang="en-US" dirty="0" smtClean="0"/>
              <a:t> and </a:t>
            </a:r>
            <a:r>
              <a:rPr lang="en-US" dirty="0" err="1" smtClean="0"/>
              <a:t>Surenos</a:t>
            </a:r>
            <a:r>
              <a:rPr lang="en-US" dirty="0" smtClean="0"/>
              <a:t> which affects movement</a:t>
            </a:r>
          </a:p>
          <a:p>
            <a:pPr lvl="1"/>
            <a:r>
              <a:rPr lang="en-US" dirty="0" smtClean="0"/>
              <a:t>Headquarters Approval</a:t>
            </a:r>
          </a:p>
          <a:p>
            <a:pPr lvl="2"/>
            <a:r>
              <a:rPr lang="en-US" dirty="0" smtClean="0"/>
              <a:t>Lengthy process to get programming approved </a:t>
            </a:r>
          </a:p>
          <a:p>
            <a:pPr lvl="1"/>
            <a:r>
              <a:rPr lang="en-US" dirty="0" smtClean="0"/>
              <a:t>Meeting Space</a:t>
            </a:r>
          </a:p>
          <a:p>
            <a:pPr lvl="2"/>
            <a:r>
              <a:rPr lang="en-US" dirty="0" smtClean="0"/>
              <a:t>Limited places to actually provide services</a:t>
            </a:r>
          </a:p>
          <a:p>
            <a:pPr lvl="1"/>
            <a:r>
              <a:rPr lang="en-US" dirty="0" smtClean="0"/>
              <a:t>Compliance with the Offender Health Plan</a:t>
            </a:r>
          </a:p>
          <a:p>
            <a:pPr lvl="2"/>
            <a:r>
              <a:rPr lang="en-US" dirty="0" smtClean="0"/>
              <a:t>Medically necessary care</a:t>
            </a:r>
          </a:p>
          <a:p>
            <a:pPr lvl="1"/>
            <a:r>
              <a:rPr lang="en-US" dirty="0" smtClean="0"/>
              <a:t>Custody Support</a:t>
            </a:r>
          </a:p>
        </p:txBody>
      </p:sp>
    </p:spTree>
    <p:extLst>
      <p:ext uri="{BB962C8B-B14F-4D97-AF65-F5344CB8AC3E}">
        <p14:creationId xmlns:p14="http://schemas.microsoft.com/office/powerpoint/2010/main" val="37453350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Screening</a:t>
            </a:r>
            <a:endParaRPr lang="en-US" dirty="0"/>
          </a:p>
        </p:txBody>
      </p:sp>
      <p:sp>
        <p:nvSpPr>
          <p:cNvPr id="3" name="Content Placeholder 2"/>
          <p:cNvSpPr>
            <a:spLocks noGrp="1"/>
          </p:cNvSpPr>
          <p:nvPr>
            <p:ph idx="1"/>
          </p:nvPr>
        </p:nvSpPr>
        <p:spPr>
          <a:xfrm>
            <a:off x="2933700" y="2260600"/>
            <a:ext cx="8770571" cy="4483100"/>
          </a:xfrm>
        </p:spPr>
        <p:txBody>
          <a:bodyPr>
            <a:noAutofit/>
          </a:bodyPr>
          <a:lstStyle/>
          <a:p>
            <a:pPr lvl="0"/>
            <a:r>
              <a:rPr lang="en-US" sz="1600" dirty="0"/>
              <a:t>Offenders are eligible to participate if they have</a:t>
            </a:r>
            <a:r>
              <a:rPr lang="en-US" sz="1600" dirty="0" smtClean="0"/>
              <a:t>:</a:t>
            </a:r>
            <a:endParaRPr lang="en-US" sz="1600" dirty="0"/>
          </a:p>
          <a:p>
            <a:pPr lvl="0"/>
            <a:r>
              <a:rPr lang="en-US" sz="1600" dirty="0" smtClean="0"/>
              <a:t>A </a:t>
            </a:r>
            <a:r>
              <a:rPr lang="en-US" sz="1600" dirty="0"/>
              <a:t>Level 1 or Level 2 Mental Health condition as identified by the Offender Health </a:t>
            </a:r>
            <a:r>
              <a:rPr lang="en-US" sz="1600" dirty="0" smtClean="0"/>
              <a:t>Plan</a:t>
            </a:r>
            <a:endParaRPr lang="en-US" sz="1600" dirty="0"/>
          </a:p>
          <a:p>
            <a:pPr lvl="0"/>
            <a:r>
              <a:rPr lang="en-US" sz="1600" dirty="0"/>
              <a:t>A current MHA/MHU, a current MH Treatment Plan, and a signed DOC 13-386 Consent for MH Treatment</a:t>
            </a:r>
            <a:r>
              <a:rPr lang="en-US" sz="1600" dirty="0" smtClean="0"/>
              <a:t>.</a:t>
            </a:r>
            <a:endParaRPr lang="en-US" sz="1600" dirty="0"/>
          </a:p>
          <a:p>
            <a:pPr lvl="0"/>
            <a:r>
              <a:rPr lang="en-US" sz="1600" dirty="0"/>
              <a:t>Administration Segregation status or assignment to an IMS </a:t>
            </a:r>
            <a:r>
              <a:rPr lang="en-US" sz="1600" dirty="0" smtClean="0"/>
              <a:t>program</a:t>
            </a:r>
            <a:endParaRPr lang="en-US" sz="1600" dirty="0"/>
          </a:p>
          <a:p>
            <a:pPr lvl="0"/>
            <a:r>
              <a:rPr lang="en-US" sz="1600" dirty="0"/>
              <a:t>MH issues that may include but not be limited to:</a:t>
            </a:r>
          </a:p>
          <a:p>
            <a:pPr lvl="1"/>
            <a:r>
              <a:rPr lang="en-US" sz="1600" dirty="0"/>
              <a:t>Recent self-harm</a:t>
            </a:r>
          </a:p>
          <a:p>
            <a:pPr lvl="1"/>
            <a:r>
              <a:rPr lang="en-US" sz="1600" dirty="0"/>
              <a:t>Behavioral manifestations of a serious mental illness</a:t>
            </a:r>
          </a:p>
          <a:p>
            <a:pPr lvl="1"/>
            <a:r>
              <a:rPr lang="en-US" sz="1600" dirty="0"/>
              <a:t>Frequent movement between IMU, MHU and GP or </a:t>
            </a:r>
            <a:r>
              <a:rPr lang="en-US" sz="1600" dirty="0" smtClean="0"/>
              <a:t>RTU</a:t>
            </a:r>
            <a:endParaRPr lang="en-US" sz="1600" dirty="0"/>
          </a:p>
          <a:p>
            <a:pPr lvl="0"/>
            <a:r>
              <a:rPr lang="en-US" sz="1600" dirty="0"/>
              <a:t>Recommendation of a MH </a:t>
            </a:r>
            <a:r>
              <a:rPr lang="en-US" sz="1600" dirty="0" smtClean="0"/>
              <a:t>Professional</a:t>
            </a:r>
            <a:endParaRPr lang="en-US" sz="1600" dirty="0"/>
          </a:p>
          <a:p>
            <a:pPr lvl="0"/>
            <a:r>
              <a:rPr lang="en-US" sz="1600" dirty="0"/>
              <a:t>A level of stability that permits participation in a group setting</a:t>
            </a:r>
          </a:p>
          <a:p>
            <a:endParaRPr lang="en-US" sz="1600" dirty="0"/>
          </a:p>
        </p:txBody>
      </p:sp>
    </p:spTree>
    <p:extLst>
      <p:ext uri="{BB962C8B-B14F-4D97-AF65-F5344CB8AC3E}">
        <p14:creationId xmlns:p14="http://schemas.microsoft.com/office/powerpoint/2010/main" val="4553994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Innovations</a:t>
            </a:r>
            <a:endParaRPr lang="en-US" dirty="0"/>
          </a:p>
        </p:txBody>
      </p:sp>
      <p:sp>
        <p:nvSpPr>
          <p:cNvPr id="3" name="Content Placeholder 2"/>
          <p:cNvSpPr>
            <a:spLocks noGrp="1"/>
          </p:cNvSpPr>
          <p:nvPr>
            <p:ph idx="1"/>
          </p:nvPr>
        </p:nvSpPr>
        <p:spPr>
          <a:xfrm>
            <a:off x="2589212" y="1392195"/>
            <a:ext cx="8915400" cy="5115697"/>
          </a:xfrm>
        </p:spPr>
        <p:txBody>
          <a:bodyPr/>
          <a:lstStyle/>
          <a:p>
            <a:r>
              <a:rPr lang="en-US" dirty="0" smtClean="0"/>
              <a:t>Some examples of WSP classrooms:</a:t>
            </a:r>
            <a:endParaRPr lang="en-US" dirty="0"/>
          </a:p>
          <a:p>
            <a:endParaRPr lang="en-US" dirty="0"/>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26511" y="1952662"/>
            <a:ext cx="5498926" cy="4360456"/>
          </a:xfrm>
          <a:prstGeom prst="rect">
            <a:avLst/>
          </a:prstGeom>
        </p:spPr>
      </p:pic>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13326" y="1952662"/>
            <a:ext cx="5549029" cy="4360456"/>
          </a:xfrm>
          <a:prstGeom prst="rect">
            <a:avLst/>
          </a:prstGeom>
        </p:spPr>
      </p:pic>
    </p:spTree>
    <p:extLst>
      <p:ext uri="{BB962C8B-B14F-4D97-AF65-F5344CB8AC3E}">
        <p14:creationId xmlns:p14="http://schemas.microsoft.com/office/powerpoint/2010/main" val="1192157187"/>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Program Goals</a:t>
            </a:r>
            <a:r>
              <a:rPr lang="en-US" dirty="0" smtClean="0"/>
              <a:t>	</a:t>
            </a:r>
            <a:endParaRPr lang="en-US" dirty="0"/>
          </a:p>
        </p:txBody>
      </p:sp>
      <p:sp>
        <p:nvSpPr>
          <p:cNvPr id="3" name="Content Placeholder 2"/>
          <p:cNvSpPr>
            <a:spLocks noGrp="1"/>
          </p:cNvSpPr>
          <p:nvPr>
            <p:ph idx="1"/>
          </p:nvPr>
        </p:nvSpPr>
        <p:spPr/>
        <p:txBody>
          <a:bodyPr/>
          <a:lstStyle/>
          <a:p>
            <a:pPr lvl="0"/>
            <a:r>
              <a:rPr lang="en-US" dirty="0"/>
              <a:t>Programs will be responsive to the particular issues that have led to the offender’s emotional/behavioral deficiencies. The program will provide an environment that supports positive, pro-social change.  This process requires active and constructive interaction among offenders and mental health staff.</a:t>
            </a:r>
          </a:p>
          <a:p>
            <a:pPr marL="0" indent="0">
              <a:buNone/>
            </a:pPr>
            <a:endParaRPr lang="en-US" dirty="0"/>
          </a:p>
          <a:p>
            <a:pPr lvl="0"/>
            <a:r>
              <a:rPr lang="en-US" dirty="0"/>
              <a:t>AYP will focus on improved coping skills which include: appropriate communication and interactions with staff, compliance with unit rules, avoidance of harm to self and others, realistic decision-making, and development of short and long-term goals.</a:t>
            </a:r>
          </a:p>
          <a:p>
            <a:endParaRPr lang="en-US" dirty="0"/>
          </a:p>
        </p:txBody>
      </p:sp>
    </p:spTree>
    <p:extLst>
      <p:ext uri="{BB962C8B-B14F-4D97-AF65-F5344CB8AC3E}">
        <p14:creationId xmlns:p14="http://schemas.microsoft.com/office/powerpoint/2010/main" val="38317716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Program	</a:t>
            </a:r>
            <a:endParaRPr lang="en-US" dirty="0"/>
          </a:p>
        </p:txBody>
      </p:sp>
      <p:sp>
        <p:nvSpPr>
          <p:cNvPr id="3" name="Content Placeholder 2"/>
          <p:cNvSpPr>
            <a:spLocks noGrp="1"/>
          </p:cNvSpPr>
          <p:nvPr>
            <p:ph sz="half" idx="1"/>
          </p:nvPr>
        </p:nvSpPr>
        <p:spPr>
          <a:xfrm>
            <a:off x="2589212" y="1453019"/>
            <a:ext cx="4313864" cy="5248405"/>
          </a:xfrm>
        </p:spPr>
        <p:txBody>
          <a:bodyPr>
            <a:normAutofit fontScale="92500" lnSpcReduction="10000"/>
          </a:bodyPr>
          <a:lstStyle/>
          <a:p>
            <a:r>
              <a:rPr lang="en-US" dirty="0" smtClean="0"/>
              <a:t>Students learn a combination of Dialectical Behavior Therapy and Acceptance and Commitment Therapy</a:t>
            </a:r>
          </a:p>
          <a:p>
            <a:r>
              <a:rPr lang="en-US" dirty="0" smtClean="0"/>
              <a:t>Classes are taught twice a week for an hour in a classroom setting</a:t>
            </a:r>
          </a:p>
          <a:p>
            <a:r>
              <a:rPr lang="en-US" dirty="0" smtClean="0"/>
              <a:t>Students learn ACT concepts through a combination of modalities </a:t>
            </a:r>
          </a:p>
          <a:p>
            <a:pPr lvl="1"/>
            <a:r>
              <a:rPr lang="en-US" dirty="0" smtClean="0"/>
              <a:t>Lecture</a:t>
            </a:r>
          </a:p>
          <a:p>
            <a:pPr lvl="1"/>
            <a:r>
              <a:rPr lang="en-US" dirty="0" smtClean="0"/>
              <a:t>Group Discussion</a:t>
            </a:r>
          </a:p>
          <a:p>
            <a:pPr lvl="1"/>
            <a:r>
              <a:rPr lang="en-US" dirty="0" smtClean="0"/>
              <a:t>Reading through the </a:t>
            </a:r>
            <a:r>
              <a:rPr lang="en-US" b="1" dirty="0" smtClean="0"/>
              <a:t>Illustrated Happiness Trap </a:t>
            </a:r>
            <a:r>
              <a:rPr lang="en-US" dirty="0" smtClean="0"/>
              <a:t>by Russ Harris</a:t>
            </a:r>
          </a:p>
          <a:p>
            <a:pPr lvl="1"/>
            <a:r>
              <a:rPr lang="en-US" dirty="0" smtClean="0"/>
              <a:t>Completing Various ACT worksheets</a:t>
            </a:r>
          </a:p>
          <a:p>
            <a:r>
              <a:rPr lang="en-US" dirty="0" smtClean="0"/>
              <a:t>Students complete the AAQ-II at the beginning and end of the program to determine improved psychological flexibility</a:t>
            </a:r>
          </a:p>
          <a:p>
            <a:pPr marL="0" indent="0">
              <a:buNone/>
            </a:pPr>
            <a:endParaRPr lang="en-US" dirty="0" smtClean="0"/>
          </a:p>
        </p:txBody>
      </p:sp>
      <p:pic>
        <p:nvPicPr>
          <p:cNvPr id="11" name="Content Placeholder 10"/>
          <p:cNvPicPr>
            <a:picLocks noGrp="1" noChangeAspect="1"/>
          </p:cNvPicPr>
          <p:nvPr>
            <p:ph sz="half" idx="2"/>
          </p:nvPr>
        </p:nvPicPr>
        <p:blipFill>
          <a:blip r:embed="rId2"/>
          <a:stretch>
            <a:fillRect/>
          </a:stretch>
        </p:blipFill>
        <p:spPr>
          <a:xfrm>
            <a:off x="6781800" y="1453019"/>
            <a:ext cx="5190067" cy="5100181"/>
          </a:xfrm>
          <a:prstGeom prst="rect">
            <a:avLst/>
          </a:prstGeom>
        </p:spPr>
      </p:pic>
    </p:spTree>
    <p:extLst>
      <p:ext uri="{BB962C8B-B14F-4D97-AF65-F5344CB8AC3E}">
        <p14:creationId xmlns:p14="http://schemas.microsoft.com/office/powerpoint/2010/main" val="1490103922"/>
      </p:ext>
    </p:extLst>
  </p:cSld>
  <p:clrMapOvr>
    <a:masterClrMapping/>
  </p:clrMapOvr>
</p:sld>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10.xml><?xml version="1.0" encoding="utf-8"?>
<a:theme xmlns:a="http://schemas.openxmlformats.org/drawingml/2006/main" name="4_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11.xml><?xml version="1.0" encoding="utf-8"?>
<a:theme xmlns:a="http://schemas.openxmlformats.org/drawingml/2006/main" name="5_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12.xml><?xml version="1.0" encoding="utf-8"?>
<a:theme xmlns:a="http://schemas.openxmlformats.org/drawingml/2006/main" name="5_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2.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3.xml><?xml version="1.0" encoding="utf-8"?>
<a:theme xmlns:a="http://schemas.openxmlformats.org/drawingml/2006/main" name="1_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4.xml><?xml version="1.0" encoding="utf-8"?>
<a:theme xmlns:a="http://schemas.openxmlformats.org/drawingml/2006/main" name="1_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5.xml><?xml version="1.0" encoding="utf-8"?>
<a:theme xmlns:a="http://schemas.openxmlformats.org/drawingml/2006/main" name="2_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6.xml><?xml version="1.0" encoding="utf-8"?>
<a:theme xmlns:a="http://schemas.openxmlformats.org/drawingml/2006/main" name="2_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7.xml><?xml version="1.0" encoding="utf-8"?>
<a:theme xmlns:a="http://schemas.openxmlformats.org/drawingml/2006/main" name="3_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8.xml><?xml version="1.0" encoding="utf-8"?>
<a:theme xmlns:a="http://schemas.openxmlformats.org/drawingml/2006/main" name="3_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9.xml><?xml version="1.0" encoding="utf-8"?>
<a:theme xmlns:a="http://schemas.openxmlformats.org/drawingml/2006/main" name="4_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docProps/app.xml><?xml version="1.0" encoding="utf-8"?>
<Properties xmlns="http://schemas.openxmlformats.org/officeDocument/2006/extended-properties" xmlns:vt="http://schemas.openxmlformats.org/officeDocument/2006/docPropsVTypes">
  <TotalTime>60</TotalTime>
  <Words>1165</Words>
  <Application>Microsoft Office PowerPoint</Application>
  <PresentationFormat>Widescreen</PresentationFormat>
  <Paragraphs>84</Paragraphs>
  <Slides>12</Slides>
  <Notes>0</Notes>
  <HiddenSlides>0</HiddenSlides>
  <MMClips>0</MMClips>
  <ScaleCrop>false</ScaleCrop>
  <HeadingPairs>
    <vt:vector size="6" baseType="variant">
      <vt:variant>
        <vt:lpstr>Fonts Used</vt:lpstr>
      </vt:variant>
      <vt:variant>
        <vt:i4>6</vt:i4>
      </vt:variant>
      <vt:variant>
        <vt:lpstr>Theme</vt:lpstr>
      </vt:variant>
      <vt:variant>
        <vt:i4>12</vt:i4>
      </vt:variant>
      <vt:variant>
        <vt:lpstr>Slide Titles</vt:lpstr>
      </vt:variant>
      <vt:variant>
        <vt:i4>12</vt:i4>
      </vt:variant>
    </vt:vector>
  </HeadingPairs>
  <TitlesOfParts>
    <vt:vector size="30" baseType="lpstr">
      <vt:lpstr>Arial</vt:lpstr>
      <vt:lpstr>Calibri</vt:lpstr>
      <vt:lpstr>Century Gothic</vt:lpstr>
      <vt:lpstr>Century Schoolbook</vt:lpstr>
      <vt:lpstr>Corbel</vt:lpstr>
      <vt:lpstr>Wingdings 3</vt:lpstr>
      <vt:lpstr>Wisp</vt:lpstr>
      <vt:lpstr>Feathered</vt:lpstr>
      <vt:lpstr>1_Wisp</vt:lpstr>
      <vt:lpstr>1_Feathered</vt:lpstr>
      <vt:lpstr>2_Wisp</vt:lpstr>
      <vt:lpstr>2_Feathered</vt:lpstr>
      <vt:lpstr>3_Feathered</vt:lpstr>
      <vt:lpstr>3_Wisp</vt:lpstr>
      <vt:lpstr>4_Wisp</vt:lpstr>
      <vt:lpstr>4_Feathered</vt:lpstr>
      <vt:lpstr>5_Wisp</vt:lpstr>
      <vt:lpstr>5_Feathered</vt:lpstr>
      <vt:lpstr>Mental  Health Programming in a Correctional Setting</vt:lpstr>
      <vt:lpstr> Background</vt:lpstr>
      <vt:lpstr>Need for Mental Health Services</vt:lpstr>
      <vt:lpstr>Purpose </vt:lpstr>
      <vt:lpstr>Challenges of Delivering Mental Health Services</vt:lpstr>
      <vt:lpstr>Screening</vt:lpstr>
      <vt:lpstr>Innovations</vt:lpstr>
      <vt:lpstr>Program Goals </vt:lpstr>
      <vt:lpstr>Program </vt:lpstr>
      <vt:lpstr>Data</vt:lpstr>
      <vt:lpstr>Summary and Recommendations</vt:lpstr>
      <vt:lpstr>References</vt:lpstr>
    </vt:vector>
  </TitlesOfParts>
  <Company>Washington State Department of Corrections</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Mental  Health Programming in a Correctional Setting</dc:title>
  <dc:creator>Davis, Jamie M. (DOC)</dc:creator>
  <cp:lastModifiedBy>Davis, Jamie M. (DOC)</cp:lastModifiedBy>
  <cp:revision>6</cp:revision>
  <cp:lastPrinted>2016-06-13T20:54:08Z</cp:lastPrinted>
  <dcterms:created xsi:type="dcterms:W3CDTF">2016-06-13T20:14:28Z</dcterms:created>
  <dcterms:modified xsi:type="dcterms:W3CDTF">2016-06-13T21:15:23Z</dcterms:modified>
</cp:coreProperties>
</file>